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7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93" r:id="rId10"/>
    <p:sldId id="266" r:id="rId11"/>
    <p:sldId id="268" r:id="rId12"/>
    <p:sldId id="284" r:id="rId13"/>
    <p:sldId id="283" r:id="rId14"/>
    <p:sldId id="269" r:id="rId15"/>
    <p:sldId id="294" r:id="rId16"/>
    <p:sldId id="292" r:id="rId17"/>
    <p:sldId id="280" r:id="rId18"/>
    <p:sldId id="281" r:id="rId19"/>
    <p:sldId id="295" r:id="rId20"/>
    <p:sldId id="296" r:id="rId21"/>
    <p:sldId id="271" r:id="rId22"/>
    <p:sldId id="277" r:id="rId23"/>
    <p:sldId id="290" r:id="rId24"/>
    <p:sldId id="291" r:id="rId25"/>
    <p:sldId id="275" r:id="rId26"/>
    <p:sldId id="276" r:id="rId27"/>
    <p:sldId id="278" r:id="rId28"/>
    <p:sldId id="279" r:id="rId29"/>
    <p:sldId id="289" r:id="rId30"/>
    <p:sldId id="267" r:id="rId31"/>
    <p:sldId id="285" r:id="rId32"/>
    <p:sldId id="286" r:id="rId33"/>
    <p:sldId id="287" r:id="rId34"/>
    <p:sldId id="288" r:id="rId35"/>
    <p:sldId id="259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/>
    <p:restoredTop sz="94595"/>
  </p:normalViewPr>
  <p:slideViewPr>
    <p:cSldViewPr snapToGrid="0" snapToObjects="1">
      <p:cViewPr varScale="1">
        <p:scale>
          <a:sx n="102" d="100"/>
          <a:sy n="102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 custT="1"/>
      <dgm:spPr/>
      <dgm:t>
        <a:bodyPr/>
        <a:lstStyle/>
        <a:p>
          <a:r>
            <a:rPr lang="de-DE" sz="2800" dirty="0" err="1"/>
            <a:t>Scope</a:t>
          </a:r>
          <a:r>
            <a:rPr lang="de-DE" sz="2800" dirty="0"/>
            <a:t> </a:t>
          </a:r>
          <a:r>
            <a:rPr lang="de-DE" sz="2800" dirty="0" err="1"/>
            <a:t>of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explanation</a:t>
          </a:r>
          <a:endParaRPr lang="de-DE" sz="2800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Explanations</a:t>
          </a:r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Explanations</a:t>
          </a:r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Global Explanations</a:t>
          </a:r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Local Explanations</a:t>
          </a:r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noProof="0" dirty="0"/>
            <a:t>Algorithmic</a:t>
          </a:r>
          <a:r>
            <a:rPr lang="en-IE" sz="21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Layout" Target="../diagrams/layout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5.xml"/><Relationship Id="rId15" Type="http://schemas.openxmlformats.org/officeDocument/2006/relationships/diagramColors" Target="../diagrams/colors1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Relationship Id="rId1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svg"/><Relationship Id="rId9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72246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00929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3035957" y="2716687"/>
            <a:ext cx="2600775" cy="1541753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842010" y="4258440"/>
            <a:ext cx="1495245" cy="40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5679531" y="320125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</a:t>
            </a:r>
            <a:r>
              <a:rPr lang="en-DE" sz="2400"/>
              <a:t>at </a:t>
            </a:r>
            <a:r>
              <a:rPr lang="en-DE" sz="2400" dirty="0"/>
              <a:t>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954203" y="4964890"/>
            <a:ext cx="134815" cy="134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572003" y="3965933"/>
            <a:ext cx="369784" cy="6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511006" y="5538705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</a:t>
            </a:r>
            <a:r>
              <a:rPr lang="en-DE" sz="2000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369484" y="553870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Weights</a:t>
            </a:r>
            <a:endParaRPr lang="en-DE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813230" y="553870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Representations</a:t>
            </a:r>
            <a:endParaRPr lang="en-D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L</a:t>
            </a:r>
            <a:r>
              <a:rPr lang="en-DE" b="1"/>
              <a:t>ayer </a:t>
            </a:r>
            <a:r>
              <a:rPr lang="en-DE" b="1" dirty="0"/>
              <a:t>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379E9CB-E834-E54E-88DD-1D70D6220C17}"/>
              </a:ext>
            </a:extLst>
          </p:cNvPr>
          <p:cNvSpPr txBox="1"/>
          <p:nvPr/>
        </p:nvSpPr>
        <p:spPr>
          <a:xfrm>
            <a:off x="1671330" y="1988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Concept</a:t>
            </a:r>
            <a:endParaRPr lang="de-DE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13377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y’ </a:t>
            </a:r>
            <a:r>
              <a:rPr lang="en-DE" sz="1600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CONV </a:t>
            </a:r>
            <a:r>
              <a:rPr lang="en-DE" sz="1600"/>
              <a:t>repre</a:t>
            </a:r>
            <a:r>
              <a:rPr lang="de-DE" sz="1600" dirty="0"/>
              <a:t>-</a:t>
            </a:r>
            <a:r>
              <a:rPr lang="en-DE" sz="1600"/>
              <a:t>senta</a:t>
            </a:r>
            <a:r>
              <a:rPr lang="de-DE" sz="1600" dirty="0"/>
              <a:t>-</a:t>
            </a:r>
            <a:r>
              <a:rPr lang="en-DE" sz="1600"/>
              <a:t>tion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100836" y="5475289"/>
            <a:ext cx="307428" cy="3204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801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88785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9087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5003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Weibliches Profil mit einfarbiger Füllung">
            <a:extLst>
              <a:ext uri="{FF2B5EF4-FFF2-40B4-BE49-F238E27FC236}">
                <a16:creationId xmlns:a16="http://schemas.microsoft.com/office/drawing/2014/main" id="{7A52708D-DA64-2D40-A7B6-54F11A61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366" y="346009"/>
            <a:ext cx="1295446" cy="1295446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0BF9EE06-0F40-224B-A851-7236B9D9CB36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ADBB07-E589-3C46-A2B7-2F5C10E442CB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7AEC045-0A50-E441-96C7-FA57013B5565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E01531A5-5064-0840-9555-E361E5F553C4}"/>
              </a:ext>
            </a:extLst>
          </p:cNvPr>
          <p:cNvSpPr txBox="1"/>
          <p:nvPr/>
        </p:nvSpPr>
        <p:spPr>
          <a:xfrm>
            <a:off x="3228479" y="208943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B22F6BB6-6B97-F140-BD15-AFE6B133507C}"/>
              </a:ext>
            </a:extLst>
          </p:cNvPr>
          <p:cNvSpPr txBox="1"/>
          <p:nvPr/>
        </p:nvSpPr>
        <p:spPr>
          <a:xfrm>
            <a:off x="1582160" y="2093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C55BED5-9990-984C-909C-4EC1FD1F03F9}"/>
              </a:ext>
            </a:extLst>
          </p:cNvPr>
          <p:cNvSpPr txBox="1"/>
          <p:nvPr/>
        </p:nvSpPr>
        <p:spPr>
          <a:xfrm>
            <a:off x="4557033" y="208943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weighted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-CAM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Global Surrogate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2673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9533" y="2510047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2466909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Grafik 78" descr="Mann mit einfarbiger Füllung">
            <a:extLst>
              <a:ext uri="{FF2B5EF4-FFF2-40B4-BE49-F238E27FC236}">
                <a16:creationId xmlns:a16="http://schemas.microsoft.com/office/drawing/2014/main" id="{90E02791-943E-B849-ADE4-3E9CA63CC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4511408"/>
            <a:ext cx="2202003" cy="18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83055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35801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10858501" cy="1314443"/>
          </a:xfrm>
        </p:spPr>
        <p:txBody>
          <a:bodyPr>
            <a:noAutofit/>
          </a:bodyPr>
          <a:lstStyle/>
          <a:p>
            <a:r>
              <a:rPr lang="de-DE" dirty="0"/>
              <a:t>2.6.1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707298" cy="98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9780904" y="4541215"/>
            <a:ext cx="2172788" cy="1049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0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6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:r>
                  <a:rPr lang="en-GB" sz="1600" b="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blipFill>
                <a:blip r:embed="rId11"/>
                <a:stretch>
                  <a:fillRect l="-1091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59476D3-AC37-8F42-8FFB-C3F9F344A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80654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46337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914400" y="2318321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742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368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</a:t>
            </a:r>
            <a:r>
              <a:rPr lang="en-US" b="1" dirty="0"/>
              <a:t>H(X) </a:t>
            </a:r>
            <a:r>
              <a:rPr lang="en-US" dirty="0"/>
              <a:t>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</a:t>
            </a:r>
            <a:r>
              <a:rPr lang="en-US" b="1" dirty="0"/>
              <a:t>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</a:t>
            </a:r>
            <a:r>
              <a:rPr lang="en-US" b="1" dirty="0"/>
              <a:t>H(X|Y) </a:t>
            </a:r>
            <a:r>
              <a:rPr lang="en-US" dirty="0"/>
              <a:t>of X given Y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46384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95246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918960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34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07612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0043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3438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3849905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305692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AU" dirty="0"/>
              <a:t>General Idea of different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27220" y="2392471"/>
            <a:ext cx="5723936" cy="3617283"/>
            <a:chOff x="427220" y="2392471"/>
            <a:chExt cx="5723936" cy="3617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27220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96801" y="4049526"/>
              <a:ext cx="648662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397395"/>
              <a:ext cx="0" cy="92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051837"/>
              <a:ext cx="588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600728" y="2392471"/>
              <a:ext cx="1462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Post-hoc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476997" y="2545060"/>
            <a:ext cx="4591985" cy="3282644"/>
            <a:chOff x="7468818" y="2595795"/>
            <a:chExt cx="4591985" cy="32826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839720" y="4710854"/>
              <a:ext cx="1" cy="65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225367" y="5369373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46881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97523" y="4304058"/>
              <a:ext cx="40650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3209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575411" y="4304058"/>
              <a:ext cx="25668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30055" y="2595795"/>
              <a:ext cx="1913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Algorithmic</a:t>
              </a:r>
              <a:endParaRPr lang="de-DE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E59DFC-859C-2843-A101-95045C986C54}"/>
              </a:ext>
            </a:extLst>
          </p:cNvPr>
          <p:cNvCxnSpPr>
            <a:cxnSpLocks/>
          </p:cNvCxnSpPr>
          <p:nvPr/>
        </p:nvCxnSpPr>
        <p:spPr>
          <a:xfrm>
            <a:off x="7271276" y="2392471"/>
            <a:ext cx="0" cy="4373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2442</Words>
  <Application>Microsoft Macintosh PowerPoint</Application>
  <PresentationFormat>Breitbild</PresentationFormat>
  <Paragraphs>436</Paragraphs>
  <Slides>35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1. General Idea of different approaches</vt:lpstr>
      <vt:lpstr>PowerPoint-Präsentation</vt:lpstr>
      <vt:lpstr>Datasets</vt:lpstr>
      <vt:lpstr>Models</vt:lpstr>
      <vt:lpstr>2.1 Permutation Importance</vt:lpstr>
      <vt:lpstr>2.1 Permutation Importance</vt:lpstr>
      <vt:lpstr>2.2 Activation Maps</vt:lpstr>
      <vt:lpstr>2.2 Class Activation Map (CAM)</vt:lpstr>
      <vt:lpstr>2.5 LIME Local Interpretable Model-Agnostic Explanations </vt:lpstr>
      <vt:lpstr>2.5 LIME Local Interpretable Model-Agnostic Explanations </vt:lpstr>
      <vt:lpstr>2.5 LIME</vt:lpstr>
      <vt:lpstr>2.5 LIME</vt:lpstr>
      <vt:lpstr>2.5 LIME Local Interpretable Model-Agnostic Explanations </vt:lpstr>
      <vt:lpstr>2.5 LIME with Images</vt:lpstr>
      <vt:lpstr>2.6 SHAP</vt:lpstr>
      <vt:lpstr>2.6.1 How Shapely values are  calculated? </vt:lpstr>
      <vt:lpstr>2.7 Global Surrogate</vt:lpstr>
      <vt:lpstr>2.8 Information Bottleneck Theory</vt:lpstr>
      <vt:lpstr>2.8 Information Bottleneck Theory</vt:lpstr>
      <vt:lpstr>2.8 Information Bottleneck Theory</vt:lpstr>
      <vt:lpstr>2.8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72</cp:revision>
  <dcterms:created xsi:type="dcterms:W3CDTF">2022-05-27T07:19:57Z</dcterms:created>
  <dcterms:modified xsi:type="dcterms:W3CDTF">2022-06-24T06:40:31Z</dcterms:modified>
</cp:coreProperties>
</file>